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notesMasterIdLst>
    <p:notesMasterId r:id="rId9"/>
  </p:notesMasterIdLst>
  <p:sldIdLst>
    <p:sldId id="261" r:id="rId3"/>
    <p:sldId id="262" r:id="rId4"/>
    <p:sldId id="263" r:id="rId5"/>
    <p:sldId id="265" r:id="rId6"/>
    <p:sldId id="266" r:id="rId7"/>
    <p:sldId id="264" r:id="rId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20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749CD30-1659-4855-A3EB-85D97D8F6960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A65EC26-7C2F-4C06-91AF-F2E3BC6A9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18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3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2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0D16-6D9F-4CBC-8FFE-45BB1817533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platzhalter 1"/>
          <p:cNvSpPr>
            <a:spLocks noGrp="1"/>
          </p:cNvSpPr>
          <p:nvPr>
            <p:ph type="ctrTitle"/>
          </p:nvPr>
        </p:nvSpPr>
        <p:spPr>
          <a:xfrm>
            <a:off x="358775" y="2130425"/>
            <a:ext cx="8421688" cy="1470025"/>
          </a:xfrm>
        </p:spPr>
        <p:txBody>
          <a:bodyPr/>
          <a:lstStyle>
            <a:lvl1pPr>
              <a:defRPr sz="2800" smtClean="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886200"/>
            <a:ext cx="8421688" cy="1752600"/>
          </a:xfrm>
        </p:spPr>
        <p:txBody>
          <a:bodyPr/>
          <a:lstStyle>
            <a:lvl1pPr>
              <a:defRPr sz="2000" smtClean="0"/>
            </a:lvl1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pic>
        <p:nvPicPr>
          <p:cNvPr id="8200" name="Picture 8" descr="TUMLogo_oZ_Vollfl_bla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838" y="358775"/>
            <a:ext cx="682625" cy="360363"/>
          </a:xfrm>
          <a:prstGeom prst="rect">
            <a:avLst/>
          </a:prstGeom>
          <a:noFill/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FB26A-4A1D-4CBA-95DD-CE808CCC0A3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863999"/>
            <a:ext cx="7427913" cy="451329"/>
          </a:xfrm>
        </p:spPr>
        <p:txBody>
          <a:bodyPr>
            <a:noAutofit/>
          </a:bodyPr>
          <a:lstStyle>
            <a:lvl1pPr>
              <a:lnSpc>
                <a:spcPct val="125000"/>
              </a:lnSpc>
              <a:defRPr sz="280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1850400"/>
            <a:ext cx="8421688" cy="4417200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000"/>
            </a:lvl1pPr>
            <a:lvl2pPr marL="176213" indent="-176213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  <a:defRPr sz="2000"/>
            </a:lvl2pPr>
            <a:lvl3pPr marL="360363" indent="-184150">
              <a:lnSpc>
                <a:spcPct val="125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3pPr>
            <a:lvl4pPr marL="538163" indent="-177800">
              <a:lnSpc>
                <a:spcPct val="125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4pPr>
            <a:lvl5pPr marL="714375" indent="-176213">
              <a:lnSpc>
                <a:spcPct val="125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1396167"/>
            <a:ext cx="7426800" cy="383395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/>
              <a:t>Untertitel durch Klicken hinzufügen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3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863999"/>
            <a:ext cx="7427913" cy="458363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00" y="1848851"/>
            <a:ext cx="4140000" cy="44155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50400"/>
            <a:ext cx="4140000" cy="441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1396800"/>
            <a:ext cx="4149920" cy="38979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/>
              <a:t>Untertitel durch Klicken hinzufügen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  <p:sp>
        <p:nvSpPr>
          <p:cNvPr id="13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47600" y="1396800"/>
            <a:ext cx="4149920" cy="38979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/>
              <a:t>Untertitel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9627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0D16-6D9F-4CBC-8FFE-45BB1817533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platzhalter 1"/>
          <p:cNvSpPr>
            <a:spLocks noGrp="1"/>
          </p:cNvSpPr>
          <p:nvPr>
            <p:ph type="ctrTitle"/>
          </p:nvPr>
        </p:nvSpPr>
        <p:spPr>
          <a:xfrm>
            <a:off x="358775" y="2130425"/>
            <a:ext cx="8421688" cy="1470025"/>
          </a:xfrm>
        </p:spPr>
        <p:txBody>
          <a:bodyPr/>
          <a:lstStyle>
            <a:lvl1pPr>
              <a:defRPr sz="2800" smtClean="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886200"/>
            <a:ext cx="8421688" cy="1752600"/>
          </a:xfrm>
        </p:spPr>
        <p:txBody>
          <a:bodyPr/>
          <a:lstStyle>
            <a:lvl1pPr>
              <a:defRPr sz="2000" smtClean="0"/>
            </a:lvl1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pic>
        <p:nvPicPr>
          <p:cNvPr id="8200" name="Picture 8" descr="TUMLogo_oZ_Vollfl_bla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838" y="358775"/>
            <a:ext cx="682625" cy="360363"/>
          </a:xfrm>
          <a:prstGeom prst="rect">
            <a:avLst/>
          </a:prstGeom>
          <a:noFill/>
        </p:spPr>
      </p:pic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FB26A-4A1D-4CBA-95DD-CE808CCC0A3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5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863999"/>
            <a:ext cx="7427913" cy="451329"/>
          </a:xfrm>
        </p:spPr>
        <p:txBody>
          <a:bodyPr>
            <a:noAutofit/>
          </a:bodyPr>
          <a:lstStyle>
            <a:lvl1pPr>
              <a:lnSpc>
                <a:spcPct val="125000"/>
              </a:lnSpc>
              <a:defRPr sz="280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1850400"/>
            <a:ext cx="8421688" cy="4417200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000"/>
            </a:lvl1pPr>
            <a:lvl2pPr marL="176213" indent="-176213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  <a:defRPr sz="2000"/>
            </a:lvl2pPr>
            <a:lvl3pPr marL="360363" indent="-184150">
              <a:lnSpc>
                <a:spcPct val="125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3pPr>
            <a:lvl4pPr marL="538163" indent="-177800">
              <a:lnSpc>
                <a:spcPct val="125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4pPr>
            <a:lvl5pPr marL="714375" indent="-176213">
              <a:lnSpc>
                <a:spcPct val="125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1396167"/>
            <a:ext cx="7426800" cy="383395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/>
              <a:t>Untertitel durch Klicken hinzufügen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3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863999"/>
            <a:ext cx="7427913" cy="458363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00" y="1848851"/>
            <a:ext cx="4140000" cy="44155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50400"/>
            <a:ext cx="4140000" cy="441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1396800"/>
            <a:ext cx="4149920" cy="38979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/>
              <a:t>Untertitel durch Klicken hinzufügen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  <p:sp>
        <p:nvSpPr>
          <p:cNvPr id="13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47600" y="1396800"/>
            <a:ext cx="4149920" cy="38979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/>
              <a:t>Untertitel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44056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58775" y="864000"/>
            <a:ext cx="7427913" cy="48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58775" y="1850400"/>
            <a:ext cx="8421688" cy="441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8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2613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468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8FB26A-4A1D-4CBA-95DD-CE808CCC0A3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33" name="Picture 9" descr="TUMLogo_oZ_Vollfl_blau_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7838" y="358775"/>
            <a:ext cx="682625" cy="360363"/>
          </a:xfrm>
          <a:prstGeom prst="rect">
            <a:avLst/>
          </a:prstGeom>
          <a:noFill/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58775" y="864000"/>
            <a:ext cx="7427913" cy="48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58775" y="1850400"/>
            <a:ext cx="8421688" cy="441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8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July 2nd, 2018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2613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468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8FB26A-4A1D-4CBA-95DD-CE808CCC0A3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33" name="Picture 9" descr="TUMLogo_oZ_Vollfl_blau_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7838" y="358775"/>
            <a:ext cx="682625" cy="360363"/>
          </a:xfrm>
          <a:prstGeom prst="rect">
            <a:avLst/>
          </a:prstGeom>
          <a:noFill/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" y="342000"/>
            <a:ext cx="36514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3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hdr="0" ftr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cit.tum.de/en/cit/studies/students/advising/informatics/international-student-advis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m.de/en/studies/application-and-acceptance/mandatory-health-insura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um.de/en/studies/semester-ticket" TargetMode="External"/><Relationship Id="rId5" Type="http://schemas.openxmlformats.org/officeDocument/2006/relationships/hyperlink" Target="https://www.tum.de/nc/en/studies/application-and-acceptance/student-card/" TargetMode="External"/><Relationship Id="rId4" Type="http://schemas.openxmlformats.org/officeDocument/2006/relationships/hyperlink" Target="https://www.internationale-studierende.de/en/on-arrival/health-insuranc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tum.de/en/studies/during-your-studies/living-and-working/accommodations" TargetMode="External"/><Relationship Id="rId7" Type="http://schemas.openxmlformats.org/officeDocument/2006/relationships/hyperlink" Target="https://www.rundfunkbeitrag.de/welcome/englisch/index_ge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tudy-in-germany.de/en/plan-your-studies/requirements/proof-of-financing/" TargetMode="External"/><Relationship Id="rId5" Type="http://schemas.openxmlformats.org/officeDocument/2006/relationships/hyperlink" Target="https://www.study-in-germany.de/en/germany/arrival/residence-permit/" TargetMode="External"/><Relationship Id="rId4" Type="http://schemas.openxmlformats.org/officeDocument/2006/relationships/hyperlink" Target="https://www.muenchen.de/rathaus/home_en/Department-of-Public-Order/Registration-Deregistration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rendenwerk-muenchen-oberbayern.de/en/advisory-networ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it.tum.de/en/cit/studies/students/advising/informatics/tips-for-successful-studies/medical-car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ternationale-studierende.de/en/during-your-studies/jobbing" TargetMode="External"/><Relationship Id="rId3" Type="http://schemas.openxmlformats.org/officeDocument/2006/relationships/hyperlink" Target="https://www.sprachenzentrum.tum.de/en/sprachenzentrum/languages/german/" TargetMode="External"/><Relationship Id="rId7" Type="http://schemas.openxmlformats.org/officeDocument/2006/relationships/hyperlink" Target="https://www.dkfa.de/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vhs.de/kurse/deutsch-integration/deutschkurse-460-CAT-KAT19234" TargetMode="External"/><Relationship Id="rId5" Type="http://schemas.openxmlformats.org/officeDocument/2006/relationships/hyperlink" Target="https://www.cit.tum.de/cit/studium/studierende/beratung/informatik/internationale-studierende/deutschkurse/" TargetMode="External"/><Relationship Id="rId4" Type="http://schemas.openxmlformats.org/officeDocument/2006/relationships/hyperlink" Target="https://www.sprachenzentrum.tum.de/en/sprachenzentrum/languages/german/german-matters/" TargetMode="External"/><Relationship Id="rId9" Type="http://schemas.openxmlformats.org/officeDocument/2006/relationships/hyperlink" Target="https://www.community.tum.de/en/career-service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mpic.fs.tum.de/en/studium/studienbeginn/set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um.de/en/community/campus-life" TargetMode="External"/><Relationship Id="rId5" Type="http://schemas.openxmlformats.org/officeDocument/2006/relationships/hyperlink" Target="http://www.zhs-muenchen.de/en/home/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s://www.international.tum.de/en/global/campuslife/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58775" y="1145136"/>
            <a:ext cx="8421688" cy="1995832"/>
          </a:xfrm>
        </p:spPr>
        <p:txBody>
          <a:bodyPr/>
          <a:lstStyle/>
          <a:p>
            <a:pPr algn="ctr"/>
            <a:r>
              <a:rPr lang="en-US" altLang="de-DE" dirty="0"/>
              <a:t>Information </a:t>
            </a:r>
            <a:r>
              <a:rPr lang="en-US" altLang="de-DE"/>
              <a:t>for International </a:t>
            </a:r>
            <a:r>
              <a:rPr lang="en-US" altLang="de-DE" dirty="0"/>
              <a:t>Degree Students</a:t>
            </a:r>
            <a:br>
              <a:rPr lang="en-US" altLang="de-DE" dirty="0"/>
            </a:br>
            <a:r>
              <a:rPr lang="en-US" altLang="de-DE" dirty="0"/>
              <a:t>Welcome at TUM Informatics! </a:t>
            </a:r>
            <a:br>
              <a:rPr lang="en-US" altLang="de-DE" dirty="0"/>
            </a:b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Apr 10, 2024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FB26A-4A1D-4CBA-95DD-CE808CCC0A3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6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16" y="2504915"/>
            <a:ext cx="3517494" cy="2142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feld 2"/>
          <p:cNvSpPr txBox="1"/>
          <p:nvPr/>
        </p:nvSpPr>
        <p:spPr>
          <a:xfrm>
            <a:off x="706543" y="4797152"/>
            <a:ext cx="80739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Lena Krone</a:t>
            </a:r>
          </a:p>
          <a:p>
            <a:r>
              <a:rPr lang="de-DE" sz="1400" dirty="0" err="1"/>
              <a:t>Consultation</a:t>
            </a:r>
            <a:r>
              <a:rPr lang="de-DE" sz="1400" dirty="0"/>
              <a:t> hours: Mo, 3-5pm</a:t>
            </a:r>
          </a:p>
          <a:p>
            <a:r>
              <a:rPr lang="de-DE" sz="1400" dirty="0"/>
              <a:t>Office: 00.09.037</a:t>
            </a:r>
          </a:p>
          <a:p>
            <a:endParaRPr lang="de-DE" sz="1400" dirty="0"/>
          </a:p>
          <a:p>
            <a:r>
              <a:rPr lang="de-DE" sz="1400" dirty="0">
                <a:hlinkClick r:id="rId4"/>
              </a:rPr>
              <a:t>https://www.cit.tum.de/en/cit/studies/students/advising/informatics/international-student-advising/</a:t>
            </a:r>
            <a:endParaRPr lang="de-DE" sz="1400" dirty="0"/>
          </a:p>
        </p:txBody>
      </p:sp>
      <p:pic>
        <p:nvPicPr>
          <p:cNvPr id="1027" name="Picture 3" descr="Z:\krone\lena\Allgemeines\Foto_Lena Kron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51801"/>
            <a:ext cx="1024335" cy="143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9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052736"/>
            <a:ext cx="7427913" cy="432048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1. Enrolment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2060848"/>
            <a:ext cx="8421688" cy="4206752"/>
          </a:xfrm>
        </p:spPr>
        <p:txBody>
          <a:bodyPr>
            <a:normAutofit/>
          </a:bodyPr>
          <a:lstStyle/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hlinkClick r:id="rId3"/>
              </a:rPr>
              <a:t>Health </a:t>
            </a:r>
            <a:r>
              <a:rPr lang="de-DE" sz="1800" dirty="0" err="1">
                <a:hlinkClick r:id="rId3"/>
              </a:rPr>
              <a:t>insurance</a:t>
            </a:r>
            <a:r>
              <a:rPr lang="de-DE" sz="1800" dirty="0">
                <a:hlinkClick r:id="rId3"/>
              </a:rPr>
              <a:t> </a:t>
            </a:r>
            <a:r>
              <a:rPr lang="de-DE" sz="1800" dirty="0"/>
              <a:t> (</a:t>
            </a:r>
            <a:r>
              <a:rPr lang="de-DE" sz="1800" dirty="0">
                <a:hlinkClick r:id="rId4"/>
              </a:rPr>
              <a:t>private</a:t>
            </a:r>
            <a:r>
              <a:rPr lang="de-DE" sz="1800" dirty="0"/>
              <a:t> vs. </a:t>
            </a:r>
            <a:r>
              <a:rPr lang="de-DE" sz="1800" dirty="0" err="1"/>
              <a:t>statutory</a:t>
            </a:r>
            <a:r>
              <a:rPr lang="de-DE" sz="1800" dirty="0"/>
              <a:t> / „</a:t>
            </a:r>
            <a:r>
              <a:rPr lang="de-DE" sz="1800" dirty="0" err="1"/>
              <a:t>public</a:t>
            </a:r>
            <a:r>
              <a:rPr lang="de-DE" sz="1800" dirty="0"/>
              <a:t>“)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hlinkClick r:id="rId5"/>
              </a:rPr>
              <a:t>Student Card </a:t>
            </a:r>
            <a:r>
              <a:rPr lang="de-DE" sz="1800" dirty="0"/>
              <a:t> (Student ID, library card, Mensa card...)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dirty="0">
                <a:hlinkClick r:id="rId6"/>
              </a:rPr>
              <a:t>Semester Ticket </a:t>
            </a:r>
            <a:r>
              <a:rPr lang="de-DE" sz="1800" dirty="0"/>
              <a:t> (Deutschlandticket / „Germany Ticket“ / 29 Euro-Ticket)</a:t>
            </a:r>
          </a:p>
          <a:p>
            <a:pPr marL="703263" lvl="2" indent="-342900"/>
            <a:r>
              <a:rPr lang="de-DE" sz="1800" dirty="0"/>
              <a:t>29 EUR per </a:t>
            </a:r>
            <a:r>
              <a:rPr lang="de-DE" sz="1800" dirty="0" err="1"/>
              <a:t>month</a:t>
            </a:r>
            <a:endParaRPr lang="de-DE" sz="1800" dirty="0"/>
          </a:p>
          <a:p>
            <a:pPr marL="703263" lvl="2" indent="-342900"/>
            <a:r>
              <a:rPr lang="de-DE" sz="1800" dirty="0" err="1"/>
              <a:t>only</a:t>
            </a:r>
            <a:r>
              <a:rPr lang="de-DE" sz="1800" dirty="0"/>
              <a:t> </a:t>
            </a:r>
            <a:r>
              <a:rPr lang="de-DE" sz="1800" dirty="0" err="1"/>
              <a:t>offered</a:t>
            </a:r>
            <a:r>
              <a:rPr lang="de-DE" sz="1800" dirty="0"/>
              <a:t> on </a:t>
            </a:r>
            <a:r>
              <a:rPr lang="de-DE" sz="1800" dirty="0" err="1"/>
              <a:t>subscription</a:t>
            </a:r>
            <a:r>
              <a:rPr lang="de-DE" sz="1800" dirty="0"/>
              <a:t> </a:t>
            </a:r>
            <a:r>
              <a:rPr lang="de-DE" sz="1800" dirty="0" err="1"/>
              <a:t>basis</a:t>
            </a:r>
            <a:endParaRPr lang="de-DE" sz="1800" dirty="0"/>
          </a:p>
          <a:p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Apr 10,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8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052736"/>
            <a:ext cx="8173665" cy="432048"/>
          </a:xfrm>
        </p:spPr>
        <p:txBody>
          <a:bodyPr/>
          <a:lstStyle/>
          <a:p>
            <a:r>
              <a:rPr lang="en-GB" sz="2500" dirty="0">
                <a:solidFill>
                  <a:schemeClr val="tx1"/>
                </a:solidFill>
              </a:rPr>
              <a:t>2. Living in Munich (and surroundings) and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1772816"/>
            <a:ext cx="8421688" cy="418212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Accomodation         (</a:t>
            </a:r>
            <a:r>
              <a:rPr lang="de-DE" dirty="0">
                <a:hlinkClick r:id="rId3"/>
              </a:rPr>
              <a:t>TUM </a:t>
            </a:r>
            <a:r>
              <a:rPr lang="de-DE" dirty="0" err="1">
                <a:hlinkClick r:id="rId3"/>
              </a:rPr>
              <a:t>Accomodation</a:t>
            </a:r>
            <a:r>
              <a:rPr lang="de-DE" dirty="0">
                <a:hlinkClick r:id="rId3"/>
              </a:rPr>
              <a:t> Information</a:t>
            </a:r>
            <a:r>
              <a:rPr lang="de-DE" dirty="0"/>
              <a:t>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1950" dirty="0"/>
              <a:t>Registration of address (</a:t>
            </a:r>
            <a:r>
              <a:rPr lang="de-DE" sz="1950" dirty="0">
                <a:hlinkClick r:id="rId4"/>
              </a:rPr>
              <a:t>KVR </a:t>
            </a:r>
            <a:r>
              <a:rPr lang="de-DE" sz="1950" dirty="0"/>
              <a:t>or City hall; „Wohnungsgeberbestätigung“)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Bank account (free checking accounts for students)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>
                <a:hlinkClick r:id="rId5"/>
              </a:rPr>
              <a:t>Residence </a:t>
            </a:r>
            <a:r>
              <a:rPr lang="de-DE" dirty="0" err="1">
                <a:hlinkClick r:id="rId5"/>
              </a:rPr>
              <a:t>permit</a:t>
            </a:r>
            <a:r>
              <a:rPr lang="de-DE" dirty="0">
                <a:hlinkClick r:id="rId5"/>
              </a:rPr>
              <a:t> </a:t>
            </a:r>
            <a:r>
              <a:rPr lang="de-DE" dirty="0"/>
              <a:t> (</a:t>
            </a:r>
            <a:r>
              <a:rPr lang="de-DE" dirty="0">
                <a:hlinkClick r:id="rId6"/>
              </a:rPr>
              <a:t>proof of sufficient funds</a:t>
            </a:r>
            <a:r>
              <a:rPr lang="de-DE" dirty="0"/>
              <a:t>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>
                <a:hlinkClick r:id="rId7"/>
              </a:rPr>
              <a:t>Broadcasting Fee </a:t>
            </a:r>
            <a:r>
              <a:rPr lang="de-DE" dirty="0"/>
              <a:t> (mandatory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residence</a:t>
            </a:r>
            <a:r>
              <a:rPr lang="de-DE" dirty="0"/>
              <a:t>; „Rundfunkbeitrag“)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Liability Insurance (</a:t>
            </a:r>
            <a:r>
              <a:rPr lang="de-DE" dirty="0" err="1"/>
              <a:t>recommended</a:t>
            </a:r>
            <a:r>
              <a:rPr lang="de-DE" dirty="0"/>
              <a:t>; „Haftpflichtversicherung“)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Apr 10,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95" y="1952397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53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980728"/>
            <a:ext cx="7427913" cy="50405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3. Help and Support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1850400"/>
            <a:ext cx="8421688" cy="41045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Student Union („</a:t>
            </a:r>
            <a:r>
              <a:rPr lang="de-DE" dirty="0" err="1"/>
              <a:t>StuWerk</a:t>
            </a:r>
            <a:r>
              <a:rPr lang="de-DE" dirty="0"/>
              <a:t>“): </a:t>
            </a:r>
            <a:r>
              <a:rPr lang="de-DE" dirty="0">
                <a:hlinkClick r:id="rId3"/>
              </a:rPr>
              <a:t>Advisory Network</a:t>
            </a:r>
            <a:endParaRPr lang="de-DE" dirty="0"/>
          </a:p>
          <a:p>
            <a:pPr marL="703263" lvl="2" indent="-342900"/>
            <a:r>
              <a:rPr lang="de-DE" sz="1800" dirty="0"/>
              <a:t>Advice for students with children</a:t>
            </a:r>
          </a:p>
          <a:p>
            <a:pPr marL="703263" lvl="2" indent="-342900"/>
            <a:r>
              <a:rPr lang="de-DE" sz="1800" dirty="0"/>
              <a:t>Legal advice</a:t>
            </a:r>
          </a:p>
          <a:p>
            <a:pPr marL="703263" lvl="2" indent="-342900"/>
            <a:r>
              <a:rPr lang="de-DE" sz="1800" dirty="0"/>
              <a:t>Psychotherapeutic advice</a:t>
            </a:r>
          </a:p>
          <a:p>
            <a:pPr marL="703263" lvl="2" indent="-342900"/>
            <a:r>
              <a:rPr lang="de-DE" sz="1800" dirty="0"/>
              <a:t>Scholarship advice</a:t>
            </a:r>
          </a:p>
          <a:p>
            <a:pPr marL="703263" lvl="2" indent="-342900"/>
            <a:r>
              <a:rPr lang="de-DE" sz="1800" dirty="0"/>
              <a:t>Advice in case of discrimination and abuse</a:t>
            </a:r>
          </a:p>
          <a:p>
            <a:pPr marL="703263" lvl="2" indent="-342900"/>
            <a:r>
              <a:rPr lang="de-DE" sz="1800" dirty="0"/>
              <a:t>etc.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hlinkClick r:id="rId4"/>
              </a:rPr>
              <a:t>Medical Care in Germany</a:t>
            </a:r>
            <a:endParaRPr lang="de-DE" dirty="0"/>
          </a:p>
          <a:p>
            <a:pPr lvl="2" indent="0">
              <a:buNone/>
            </a:pPr>
            <a:endParaRPr lang="de-DE" dirty="0"/>
          </a:p>
          <a:p>
            <a:pPr marL="703263" lvl="2" indent="-342900"/>
            <a:endParaRPr lang="de-DE" dirty="0"/>
          </a:p>
          <a:p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Apr 10,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836713"/>
            <a:ext cx="7427913" cy="432047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4. Learning German / Working in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1556792"/>
            <a:ext cx="8421688" cy="4536504"/>
          </a:xfrm>
        </p:spPr>
        <p:txBody>
          <a:bodyPr>
            <a:normAutofit lnSpcReduction="10000"/>
          </a:bodyPr>
          <a:lstStyle/>
          <a:p>
            <a:r>
              <a:rPr lang="de-DE" sz="1900" b="1" dirty="0"/>
              <a:t>Learning German: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/>
              <a:t>German </a:t>
            </a:r>
            <a:r>
              <a:rPr lang="de-DE" sz="1900" dirty="0" err="1"/>
              <a:t>courses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all </a:t>
            </a:r>
            <a:r>
              <a:rPr lang="de-DE" sz="1900" dirty="0" err="1"/>
              <a:t>levels</a:t>
            </a:r>
            <a:r>
              <a:rPr lang="de-DE" sz="1900" dirty="0"/>
              <a:t> </a:t>
            </a:r>
            <a:r>
              <a:rPr lang="de-DE" sz="1900" dirty="0" err="1"/>
              <a:t>offered</a:t>
            </a:r>
            <a:r>
              <a:rPr lang="de-DE" sz="1900" dirty="0"/>
              <a:t> at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>
                <a:hlinkClick r:id="rId3"/>
              </a:rPr>
              <a:t>TUM Language Center</a:t>
            </a:r>
            <a:r>
              <a:rPr lang="de-DE" sz="1900" dirty="0"/>
              <a:t>; </a:t>
            </a:r>
            <a:r>
              <a:rPr lang="de-DE" sz="1900" dirty="0" err="1"/>
              <a:t>registration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German </a:t>
            </a:r>
            <a:r>
              <a:rPr lang="de-DE" sz="1900" dirty="0" err="1"/>
              <a:t>courses</a:t>
            </a:r>
            <a:r>
              <a:rPr lang="de-DE" sz="1900" dirty="0"/>
              <a:t> in </a:t>
            </a:r>
            <a:r>
              <a:rPr lang="de-DE" sz="1900" dirty="0" err="1"/>
              <a:t>TUMonline</a:t>
            </a:r>
            <a:r>
              <a:rPr lang="de-DE" sz="19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hlinkClick r:id="rId4"/>
              </a:rPr>
              <a:t>German Matters</a:t>
            </a:r>
            <a:r>
              <a:rPr lang="de-DE" sz="1900" dirty="0"/>
              <a:t>: special German </a:t>
            </a:r>
            <a:r>
              <a:rPr lang="de-DE" sz="1900" dirty="0" err="1"/>
              <a:t>program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</a:t>
            </a:r>
            <a:r>
              <a:rPr lang="de-DE" sz="1900" b="1" dirty="0" err="1"/>
              <a:t>Master‘s</a:t>
            </a:r>
            <a:r>
              <a:rPr lang="de-DE" sz="1900" dirty="0"/>
              <a:t> </a:t>
            </a:r>
            <a:r>
              <a:rPr lang="de-DE" sz="1900" dirty="0" err="1"/>
              <a:t>students</a:t>
            </a:r>
            <a:endParaRPr lang="de-D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hlinkClick r:id="rId5"/>
              </a:rPr>
              <a:t>Fachsprachlicher Deutschkurs C1</a:t>
            </a:r>
            <a:r>
              <a:rPr lang="de-DE" sz="1900" dirty="0"/>
              <a:t>: </a:t>
            </a:r>
            <a:r>
              <a:rPr lang="de-DE" sz="1900" dirty="0" err="1"/>
              <a:t>special</a:t>
            </a:r>
            <a:r>
              <a:rPr lang="de-DE" sz="1900" dirty="0"/>
              <a:t> German </a:t>
            </a:r>
            <a:r>
              <a:rPr lang="de-DE" sz="1900" dirty="0" err="1"/>
              <a:t>course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</a:t>
            </a:r>
            <a:r>
              <a:rPr lang="de-DE" sz="1900" b="1" dirty="0" err="1"/>
              <a:t>Bachelor‘s</a:t>
            </a:r>
            <a:r>
              <a:rPr lang="de-DE" sz="1900" dirty="0"/>
              <a:t> </a:t>
            </a:r>
            <a:r>
              <a:rPr lang="de-DE" sz="1900" dirty="0" err="1"/>
              <a:t>students</a:t>
            </a:r>
            <a:endParaRPr lang="de-D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Other schools offering German Courses: </a:t>
            </a:r>
            <a:r>
              <a:rPr lang="en-US" sz="1900" dirty="0">
                <a:hlinkClick r:id="rId6"/>
              </a:rPr>
              <a:t>MVHS</a:t>
            </a:r>
            <a:r>
              <a:rPr lang="en-US" sz="1900" dirty="0"/>
              <a:t>, </a:t>
            </a:r>
            <a:r>
              <a:rPr lang="en-US" sz="1900" u="sng" dirty="0">
                <a:hlinkClick r:id="rId7"/>
              </a:rPr>
              <a:t>Deutschkurse für Ausländer</a:t>
            </a:r>
            <a:r>
              <a:rPr lang="en-US" sz="1900" dirty="0">
                <a:hlinkClick r:id="rId7"/>
              </a:rPr>
              <a:t> </a:t>
            </a:r>
            <a:r>
              <a:rPr lang="en-US" sz="1900" dirty="0"/>
              <a:t>at LMU </a:t>
            </a:r>
          </a:p>
          <a:p>
            <a:endParaRPr lang="en-US" sz="1900" dirty="0"/>
          </a:p>
          <a:p>
            <a:r>
              <a:rPr lang="en-US" sz="1900" b="1" dirty="0"/>
              <a:t>Working in Germany: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Two rules: 140 full days / 280 half days per year (non-EU); 20h/week (all students); see </a:t>
            </a:r>
            <a:r>
              <a:rPr lang="en-US" sz="1900" dirty="0">
                <a:hlinkClick r:id="rId8"/>
              </a:rPr>
              <a:t>information by the Student Union</a:t>
            </a:r>
            <a:endParaRPr lang="en-US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900" dirty="0">
                <a:hlinkClick r:id="rId9"/>
              </a:rPr>
              <a:t>TUM Career Service</a:t>
            </a:r>
            <a:endParaRPr lang="de-DE" sz="1900" dirty="0"/>
          </a:p>
          <a:p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Apr 10,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0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5. Social Events – Making friends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1850400"/>
            <a:ext cx="8421688" cy="41045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Study Introduction Day</a:t>
            </a:r>
            <a:r>
              <a:rPr lang="en-GB" dirty="0"/>
              <a:t> (SET) by the Student Council</a:t>
            </a:r>
            <a:endParaRPr lang="en-GB" dirty="0">
              <a:hlinkClick r:id="rId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hlinkClick r:id="rId4"/>
              </a:rPr>
              <a:t>TUMi</a:t>
            </a:r>
            <a:r>
              <a:rPr lang="en-GB" dirty="0"/>
              <a:t>: Orientation weeks, Language Café, trips,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Language Café </a:t>
            </a:r>
            <a:r>
              <a:rPr lang="en-GB" dirty="0" err="1"/>
              <a:t>Garching</a:t>
            </a:r>
            <a:r>
              <a:rPr lang="en-GB" dirty="0"/>
              <a:t>: Wed,</a:t>
            </a:r>
            <a:r>
              <a:rPr lang="en-US" baseline="30000" dirty="0"/>
              <a:t> </a:t>
            </a:r>
            <a:r>
              <a:rPr lang="en-GB" dirty="0"/>
              <a:t>3-5 pm, </a:t>
            </a:r>
            <a:r>
              <a:rPr lang="en-GB" dirty="0" err="1"/>
              <a:t>Magistrale</a:t>
            </a:r>
            <a:r>
              <a:rPr lang="en-GB" dirty="0"/>
              <a:t> (main hall)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Sports</a:t>
            </a:r>
            <a:r>
              <a:rPr lang="en-GB" dirty="0"/>
              <a:t> (ZHS – University Sports </a:t>
            </a:r>
            <a:r>
              <a:rPr lang="en-GB" dirty="0" err="1"/>
              <a:t>Center</a:t>
            </a:r>
            <a:r>
              <a:rPr lang="en-GB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hlinkClick r:id="rId6"/>
              </a:rPr>
              <a:t>TUM Campus Life </a:t>
            </a:r>
            <a:r>
              <a:rPr lang="de-DE" dirty="0"/>
              <a:t>(</a:t>
            </a:r>
            <a:r>
              <a:rPr lang="de-DE" dirty="0" err="1"/>
              <a:t>student</a:t>
            </a:r>
            <a:r>
              <a:rPr lang="de-DE" dirty="0"/>
              <a:t> </a:t>
            </a:r>
            <a:r>
              <a:rPr lang="de-DE" dirty="0" err="1"/>
              <a:t>clubs</a:t>
            </a:r>
            <a:r>
              <a:rPr lang="de-DE" dirty="0"/>
              <a:t>, initiatives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Apr 10, 2024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8" name="Grafik 7" descr="Y:\Sprachencafé\FOTOS Sprachencafe\Auswahl SLIDESHOW\20160127_Sprachencafe_TumInt_AH_209036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2232248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9" descr="\\nas.ads.mwn.de\tuma\sbs\Internationales Garching\Sprachencafé\DAAD AA Preis 2015\Auswahl\DSC0028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999" y="4533311"/>
            <a:ext cx="183535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76" y="4365105"/>
            <a:ext cx="218879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72465"/>
            <a:ext cx="1152128" cy="174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557635"/>
      </p:ext>
    </p:extLst>
  </p:cSld>
  <p:clrMapOvr>
    <a:masterClrMapping/>
  </p:clrMapOvr>
</p:sld>
</file>

<file path=ppt/theme/theme1.xml><?xml version="1.0" encoding="utf-8"?>
<a:theme xmlns:a="http://schemas.openxmlformats.org/drawingml/2006/main" name="TUM-Praesentationsvorlage_2007er-Version">
  <a:themeElements>
    <a:clrScheme name="Benutzerdefiniert 1">
      <a:dk1>
        <a:srgbClr val="000000"/>
      </a:dk1>
      <a:lt1>
        <a:srgbClr val="FFFFFF"/>
      </a:lt1>
      <a:dk2>
        <a:srgbClr val="0065BD"/>
      </a:dk2>
      <a:lt2>
        <a:srgbClr val="DAD7CB"/>
      </a:lt2>
      <a:accent1>
        <a:srgbClr val="003359"/>
      </a:accent1>
      <a:accent2>
        <a:srgbClr val="005293"/>
      </a:accent2>
      <a:accent3>
        <a:srgbClr val="0073CF"/>
      </a:accent3>
      <a:accent4>
        <a:srgbClr val="64A0C8"/>
      </a:accent4>
      <a:accent5>
        <a:srgbClr val="A2AD00"/>
      </a:accent5>
      <a:accent6>
        <a:srgbClr val="E37222"/>
      </a:accent6>
      <a:hlink>
        <a:srgbClr val="0073CF"/>
      </a:hlink>
      <a:folHlink>
        <a:srgbClr val="0073CF"/>
      </a:folHlink>
    </a:clrScheme>
    <a:fontScheme name="TUM">
      <a:majorFont>
        <a:latin typeface="TUM Neue Helvetica 55 Regular"/>
        <a:ea typeface=""/>
        <a:cs typeface="Arial"/>
      </a:majorFont>
      <a:minorFont>
        <a:latin typeface="TUM Neue Helvetica 55 Regular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TUM-Praesentationsvorlage_2007er-Version">
  <a:themeElements>
    <a:clrScheme name="Benutzerdefiniert 1">
      <a:dk1>
        <a:srgbClr val="000000"/>
      </a:dk1>
      <a:lt1>
        <a:srgbClr val="FFFFFF"/>
      </a:lt1>
      <a:dk2>
        <a:srgbClr val="0065BD"/>
      </a:dk2>
      <a:lt2>
        <a:srgbClr val="DAD7CB"/>
      </a:lt2>
      <a:accent1>
        <a:srgbClr val="003359"/>
      </a:accent1>
      <a:accent2>
        <a:srgbClr val="005293"/>
      </a:accent2>
      <a:accent3>
        <a:srgbClr val="0073CF"/>
      </a:accent3>
      <a:accent4>
        <a:srgbClr val="64A0C8"/>
      </a:accent4>
      <a:accent5>
        <a:srgbClr val="A2AD00"/>
      </a:accent5>
      <a:accent6>
        <a:srgbClr val="E37222"/>
      </a:accent6>
      <a:hlink>
        <a:srgbClr val="0073CF"/>
      </a:hlink>
      <a:folHlink>
        <a:srgbClr val="0073CF"/>
      </a:folHlink>
    </a:clrScheme>
    <a:fontScheme name="TUM">
      <a:majorFont>
        <a:latin typeface="TUM Neue Helvetica 55 Regular"/>
        <a:ea typeface=""/>
        <a:cs typeface="Arial"/>
      </a:majorFont>
      <a:minorFont>
        <a:latin typeface="TUM Neue Helvetica 55 Regular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Bildschirmpräsentation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TUM Neue Helvetica 55 Regular</vt:lpstr>
      <vt:lpstr>TUM-Praesentationsvorlage_2007er-Version</vt:lpstr>
      <vt:lpstr>1_TUM-Praesentationsvorlage_2007er-Version</vt:lpstr>
      <vt:lpstr>Information for International Degree Students Welcome at TUM Informatics!  </vt:lpstr>
      <vt:lpstr>1. Enrolment</vt:lpstr>
      <vt:lpstr>2. Living in Munich (and surroundings) and Germany</vt:lpstr>
      <vt:lpstr>3. Help and Support </vt:lpstr>
      <vt:lpstr>4. Learning German / Working in Germany</vt:lpstr>
      <vt:lpstr>5. Social Events – Making friends</vt:lpstr>
    </vt:vector>
  </TitlesOfParts>
  <Company>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Internationel Degree Students</dc:title>
  <dc:creator>Lena Krone</dc:creator>
  <cp:lastModifiedBy>Lena Krone</cp:lastModifiedBy>
  <cp:revision>97</cp:revision>
  <cp:lastPrinted>2023-04-05T15:46:34Z</cp:lastPrinted>
  <dcterms:created xsi:type="dcterms:W3CDTF">2018-10-01T10:13:42Z</dcterms:created>
  <dcterms:modified xsi:type="dcterms:W3CDTF">2024-04-10T08:40:25Z</dcterms:modified>
</cp:coreProperties>
</file>